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3"/>
  </p:notesMasterIdLst>
  <p:handoutMasterIdLst>
    <p:handoutMasterId r:id="rId34"/>
  </p:handoutMasterIdLst>
  <p:sldIdLst>
    <p:sldId id="292" r:id="rId5"/>
    <p:sldId id="295" r:id="rId6"/>
    <p:sldId id="296" r:id="rId7"/>
    <p:sldId id="294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7" r:id="rId27"/>
    <p:sldId id="318" r:id="rId28"/>
    <p:sldId id="319" r:id="rId29"/>
    <p:sldId id="320" r:id="rId30"/>
    <p:sldId id="321" r:id="rId31"/>
    <p:sldId id="293" r:id="rId3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39" autoAdjust="0"/>
  </p:normalViewPr>
  <p:slideViewPr>
    <p:cSldViewPr snapToGrid="0">
      <p:cViewPr varScale="1">
        <p:scale>
          <a:sx n="64" d="100"/>
          <a:sy n="64" d="100"/>
        </p:scale>
        <p:origin x="-640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 </c:v>
                </c:pt>
              </c:strCache>
            </c:strRef>
          </c:tx>
          <c:dPt>
            <c:idx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100-3B47-B8FB-2464FF43F847}"/>
              </c:ext>
            </c:extLst>
          </c:dPt>
          <c:dPt>
            <c:idx val="1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00-3B47-B8FB-2464FF43F847}"/>
              </c:ext>
            </c:extLst>
          </c:dPt>
          <c:dPt>
            <c:idx val="2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00-3B47-B8FB-2464FF43F847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710-C840-8AAC-467E6FCA402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RYGB</c:v>
                </c:pt>
                <c:pt idx="1">
                  <c:v>Lesti-Zappa</c:v>
                </c:pt>
                <c:pt idx="2">
                  <c:v>Sleeve</c:v>
                </c:pt>
                <c:pt idx="3">
                  <c:v>Altro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13</c:v>
                </c:pt>
                <c:pt idx="1">
                  <c:v>98</c:v>
                </c:pt>
                <c:pt idx="2">
                  <c:v>31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00-3B47-B8FB-2464FF43F847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pPr rtl="0"/>
              <a:t>31/03/2024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31/03/2024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xmlns="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xmlns="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xmlns="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xmlns="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xmlns="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xmlns="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xmlns="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xmlns="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xmlns="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pPr rtl="0"/>
              <a:t>31/03/2024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61" y="318053"/>
            <a:ext cx="6052930" cy="359796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BYPASS GASTRICO CON FUNDECTOMIA E STOMACO ESPLORABILE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897220" cy="1279652"/>
          </a:xfrm>
        </p:spPr>
        <p:txBody>
          <a:bodyPr>
            <a:noAutofit/>
          </a:bodyPr>
          <a:lstStyle/>
          <a:p>
            <a:r>
              <a:rPr lang="it-IT" sz="1800" b="1" dirty="0" smtClean="0">
                <a:solidFill>
                  <a:srgbClr val="FFC000"/>
                </a:solidFill>
              </a:rPr>
              <a:t>Dott. Luigi </a:t>
            </a:r>
            <a:r>
              <a:rPr lang="it-IT" sz="1800" b="1" dirty="0" smtClean="0">
                <a:solidFill>
                  <a:srgbClr val="FFC000"/>
                </a:solidFill>
              </a:rPr>
              <a:t>Romeo</a:t>
            </a:r>
            <a:endParaRPr lang="it-IT" sz="1800" b="1" dirty="0" smtClean="0">
              <a:solidFill>
                <a:srgbClr val="FFC000"/>
              </a:solidFill>
            </a:endParaRPr>
          </a:p>
          <a:p>
            <a:endParaRPr lang="it-IT" sz="1800" b="1" dirty="0">
              <a:solidFill>
                <a:srgbClr val="FFC000"/>
              </a:solidFill>
            </a:endParaRPr>
          </a:p>
          <a:p>
            <a:r>
              <a:rPr lang="it-IT" sz="1800" b="1" dirty="0" smtClean="0">
                <a:solidFill>
                  <a:srgbClr val="FFC000"/>
                </a:solidFill>
              </a:rPr>
              <a:t>U.O. chirurgia generale </a:t>
            </a:r>
            <a:r>
              <a:rPr lang="it-IT" sz="1800" b="1" dirty="0" err="1" smtClean="0">
                <a:solidFill>
                  <a:srgbClr val="FFC000"/>
                </a:solidFill>
              </a:rPr>
              <a:t>riccione</a:t>
            </a:r>
            <a:endParaRPr lang="it-IT" sz="1800" b="1" dirty="0" smtClean="0">
              <a:solidFill>
                <a:srgbClr val="FFC000"/>
              </a:solidFill>
            </a:endParaRPr>
          </a:p>
          <a:p>
            <a:r>
              <a:rPr lang="it-IT" sz="1800" b="1" dirty="0" smtClean="0">
                <a:solidFill>
                  <a:srgbClr val="FFC000"/>
                </a:solidFill>
              </a:rPr>
              <a:t>direttore dott. </a:t>
            </a:r>
            <a:r>
              <a:rPr lang="it-IT" sz="1800" b="1" dirty="0" smtClean="0">
                <a:solidFill>
                  <a:srgbClr val="FFC000"/>
                </a:solidFill>
              </a:rPr>
              <a:t>Andrea </a:t>
            </a:r>
            <a:r>
              <a:rPr lang="it-IT" sz="1800" b="1" dirty="0" smtClean="0">
                <a:solidFill>
                  <a:srgbClr val="FFC000"/>
                </a:solidFill>
              </a:rPr>
              <a:t>lucchi</a:t>
            </a:r>
            <a:endParaRPr lang="it-IT" sz="1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CB57388-A632-B746-97F6-654440C8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33" y="1159550"/>
            <a:ext cx="5689886" cy="268605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356153C8-5316-1C46-850A-3E8923A852B9}"/>
              </a:ext>
            </a:extLst>
          </p:cNvPr>
          <p:cNvSpPr/>
          <p:nvPr/>
        </p:nvSpPr>
        <p:spPr>
          <a:xfrm>
            <a:off x="3237672" y="3845600"/>
            <a:ext cx="6767095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BlinkMacSystemFont"/>
              </a:rPr>
              <a:t>laparoscopy-assisted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ERCP (LAERCP)</a:t>
            </a:r>
          </a:p>
          <a:p>
            <a:r>
              <a:rPr lang="it-IT" dirty="0">
                <a:solidFill>
                  <a:schemeClr val="bg1"/>
                </a:solidFill>
                <a:latin typeface="BlinkMacSystemFont"/>
              </a:rPr>
              <a:t>balloon-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assisted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enteroscopy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(BAE)</a:t>
            </a:r>
          </a:p>
          <a:p>
            <a:r>
              <a:rPr lang="it-IT" dirty="0" err="1">
                <a:solidFill>
                  <a:schemeClr val="bg1"/>
                </a:solidFill>
                <a:latin typeface="BlinkMacSystemFont"/>
              </a:rPr>
              <a:t>ultrasound-directed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transgastric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ERCP (EDGE)</a:t>
            </a:r>
          </a:p>
          <a:p>
            <a:r>
              <a:rPr lang="it-IT" dirty="0" err="1">
                <a:solidFill>
                  <a:schemeClr val="bg1"/>
                </a:solidFill>
                <a:latin typeface="BlinkMacSystemFont"/>
              </a:rPr>
              <a:t>laparoscopic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common bile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duct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exploration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(LCBDE)</a:t>
            </a:r>
          </a:p>
          <a:p>
            <a:r>
              <a:rPr lang="it-IT" dirty="0">
                <a:solidFill>
                  <a:schemeClr val="bg1"/>
                </a:solidFill>
                <a:latin typeface="BlinkMacSystemFont"/>
              </a:rPr>
              <a:t>EUS-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guided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intra-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hepatic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puncture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antegrade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clearance (EGHAC)</a:t>
            </a:r>
          </a:p>
          <a:p>
            <a:r>
              <a:rPr lang="it-IT" dirty="0" err="1">
                <a:solidFill>
                  <a:schemeClr val="bg1"/>
                </a:solidFill>
                <a:latin typeface="BlinkMacSystemFont"/>
              </a:rPr>
              <a:t>percutaneous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trans-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hepatic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biliary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drainage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(PTHBD),</a:t>
            </a:r>
          </a:p>
          <a:p>
            <a:r>
              <a:rPr lang="it-IT" dirty="0" err="1">
                <a:solidFill>
                  <a:schemeClr val="bg1"/>
                </a:solidFill>
                <a:latin typeface="BlinkMacSystemFont"/>
              </a:rPr>
              <a:t>rendezvous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BlinkMacSystemFont"/>
              </a:rPr>
              <a:t>guidewire-associated</a:t>
            </a:r>
            <a:r>
              <a:rPr lang="it-IT" dirty="0">
                <a:solidFill>
                  <a:schemeClr val="bg1"/>
                </a:solidFill>
                <a:latin typeface="BlinkMacSystemFont"/>
              </a:rPr>
              <a:t> (RGA) ERCP.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69C0F81-AAAE-AE4A-A672-93C9D1B4D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7549" y="1382859"/>
            <a:ext cx="3825276" cy="22394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CEC64A72-314A-9C43-9B32-DBC829082573}"/>
              </a:ext>
            </a:extLst>
          </p:cNvPr>
          <p:cNvSpPr txBox="1"/>
          <p:nvPr/>
        </p:nvSpPr>
        <p:spPr>
          <a:xfrm>
            <a:off x="3352800" y="296863"/>
            <a:ext cx="6256421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tx1"/>
                </a:solidFill>
              </a:rPr>
              <a:t>Choledocholithiasis</a:t>
            </a:r>
            <a:r>
              <a:rPr lang="it-IT" sz="2400" dirty="0">
                <a:solidFill>
                  <a:schemeClr val="tx1"/>
                </a:solidFill>
              </a:rPr>
              <a:t> management </a:t>
            </a:r>
            <a:r>
              <a:rPr lang="it-IT" sz="2400" dirty="0" err="1">
                <a:solidFill>
                  <a:schemeClr val="tx1"/>
                </a:solidFill>
              </a:rPr>
              <a:t>after</a:t>
            </a:r>
            <a:r>
              <a:rPr lang="it-IT" sz="2400" dirty="0">
                <a:solidFill>
                  <a:schemeClr val="tx1"/>
                </a:solidFill>
              </a:rPr>
              <a:t> RYGB</a:t>
            </a:r>
          </a:p>
        </p:txBody>
      </p:sp>
    </p:spTree>
    <p:extLst>
      <p:ext uri="{BB962C8B-B14F-4D97-AF65-F5344CB8AC3E}">
        <p14:creationId xmlns:p14="http://schemas.microsoft.com/office/powerpoint/2010/main" xmlns="" val="2767867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4AD5E20B-B981-0B40-AB4F-F0FDACCB0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933" y="2637462"/>
            <a:ext cx="7101416" cy="31918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A2E208C-060E-5B46-9167-13D0FCC58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943" y="2381362"/>
            <a:ext cx="3968990" cy="15875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5B33C81-6C14-D545-90A3-12F2D45BCBA9}"/>
              </a:ext>
            </a:extLst>
          </p:cNvPr>
          <p:cNvSpPr txBox="1"/>
          <p:nvPr/>
        </p:nvSpPr>
        <p:spPr>
          <a:xfrm>
            <a:off x="629467" y="521020"/>
            <a:ext cx="10806882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Acute </a:t>
            </a:r>
            <a:r>
              <a:rPr lang="it-IT" sz="3600" dirty="0" err="1">
                <a:solidFill>
                  <a:schemeClr val="tx1"/>
                </a:solidFill>
              </a:rPr>
              <a:t>remnant</a:t>
            </a:r>
            <a:r>
              <a:rPr lang="it-IT" sz="3600" dirty="0">
                <a:solidFill>
                  <a:schemeClr val="tx1"/>
                </a:solidFill>
              </a:rPr>
              <a:t> </a:t>
            </a:r>
            <a:r>
              <a:rPr lang="it-IT" sz="3600" dirty="0" err="1">
                <a:solidFill>
                  <a:schemeClr val="tx1"/>
                </a:solidFill>
              </a:rPr>
              <a:t>complications</a:t>
            </a:r>
            <a:r>
              <a:rPr lang="it-IT" sz="3600" dirty="0">
                <a:solidFill>
                  <a:schemeClr val="tx1"/>
                </a:solidFill>
              </a:rPr>
              <a:t> </a:t>
            </a:r>
            <a:r>
              <a:rPr lang="it-IT" sz="3600" dirty="0" err="1">
                <a:solidFill>
                  <a:schemeClr val="tx1"/>
                </a:solidFill>
              </a:rPr>
              <a:t>after</a:t>
            </a:r>
            <a:r>
              <a:rPr lang="it-IT" sz="3600" dirty="0">
                <a:solidFill>
                  <a:schemeClr val="tx1"/>
                </a:solidFill>
              </a:rPr>
              <a:t> RYGB: management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56767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38FFD27-C5C8-7841-AE31-6CC65EEA9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074988"/>
            <a:ext cx="10312400" cy="3378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69E720-DBF7-C048-8AA0-BD87A2E91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00" y="605367"/>
            <a:ext cx="5329767" cy="23701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95E5D76-1356-634D-B0A1-436160788555}"/>
              </a:ext>
            </a:extLst>
          </p:cNvPr>
          <p:cNvSpPr txBox="1"/>
          <p:nvPr/>
        </p:nvSpPr>
        <p:spPr>
          <a:xfrm>
            <a:off x="6942667" y="1066800"/>
            <a:ext cx="323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1998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F7A2C67-B120-FB41-99D4-7D61147FF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81" y="1066800"/>
            <a:ext cx="2897098" cy="21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075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77F4737-F0DC-FB45-A5D9-60F1E6854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3052" y="962526"/>
            <a:ext cx="4282575" cy="46434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8305220-D223-A54C-9ED4-15E627297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0" y="491067"/>
            <a:ext cx="7533042" cy="26219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698B4C1-B5E1-EF43-B9A6-43EA2C32E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567" y="3284258"/>
            <a:ext cx="2941053" cy="29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19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5BFA52A-C355-E143-8459-11295A516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188" y="1106717"/>
            <a:ext cx="4425637" cy="48930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74DBDF7-2201-A448-ACC6-8676CF3A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350" y="1365250"/>
            <a:ext cx="6089650" cy="24770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A8FAE63-18E4-1845-B219-A2EFE982F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073" y="3908925"/>
            <a:ext cx="2363537" cy="23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05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F2B600E-351C-6E40-A63F-AA1DB5E6F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615950"/>
            <a:ext cx="6705127" cy="36004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16FA5BAD-ACAD-1F4B-8008-E6B1F725C905}"/>
              </a:ext>
            </a:extLst>
          </p:cNvPr>
          <p:cNvSpPr/>
          <p:nvPr/>
        </p:nvSpPr>
        <p:spPr>
          <a:xfrm>
            <a:off x="6343913" y="515516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111111"/>
                </a:solidFill>
              </a:rPr>
              <a:t>Mozzi E, Lattuada E, Zappa MA, et al. </a:t>
            </a:r>
            <a:r>
              <a:rPr lang="it-IT" dirty="0" err="1">
                <a:solidFill>
                  <a:srgbClr val="111111"/>
                </a:solidFill>
              </a:rPr>
              <a:t>Failure</a:t>
            </a:r>
            <a:r>
              <a:rPr lang="it-IT" dirty="0">
                <a:solidFill>
                  <a:srgbClr val="111111"/>
                </a:solidFill>
              </a:rPr>
              <a:t> of </a:t>
            </a:r>
            <a:r>
              <a:rPr lang="it-IT" dirty="0" err="1">
                <a:solidFill>
                  <a:srgbClr val="111111"/>
                </a:solidFill>
              </a:rPr>
              <a:t>gastric</a:t>
            </a:r>
            <a:r>
              <a:rPr lang="it-IT" dirty="0">
                <a:solidFill>
                  <a:srgbClr val="111111"/>
                </a:solidFill>
              </a:rPr>
              <a:t> bypass </a:t>
            </a:r>
            <a:r>
              <a:rPr lang="it-IT" dirty="0" err="1">
                <a:solidFill>
                  <a:srgbClr val="111111"/>
                </a:solidFill>
              </a:rPr>
              <a:t>following</a:t>
            </a:r>
            <a:r>
              <a:rPr lang="it-IT" dirty="0">
                <a:solidFill>
                  <a:srgbClr val="111111"/>
                </a:solidFill>
              </a:rPr>
              <a:t> </a:t>
            </a:r>
            <a:r>
              <a:rPr lang="it-IT" dirty="0" err="1">
                <a:solidFill>
                  <a:srgbClr val="111111"/>
                </a:solidFill>
              </a:rPr>
              <a:t>several</a:t>
            </a:r>
            <a:r>
              <a:rPr lang="it-IT" dirty="0">
                <a:solidFill>
                  <a:srgbClr val="111111"/>
                </a:solidFill>
              </a:rPr>
              <a:t> </a:t>
            </a:r>
            <a:r>
              <a:rPr lang="it-IT" dirty="0" err="1">
                <a:solidFill>
                  <a:srgbClr val="111111"/>
                </a:solidFill>
              </a:rPr>
              <a:t>gastrointestinal</a:t>
            </a:r>
            <a:r>
              <a:rPr lang="it-IT" dirty="0">
                <a:solidFill>
                  <a:srgbClr val="111111"/>
                </a:solidFill>
              </a:rPr>
              <a:t> </a:t>
            </a:r>
            <a:r>
              <a:rPr lang="it-IT" dirty="0" err="1">
                <a:solidFill>
                  <a:srgbClr val="111111"/>
                </a:solidFill>
              </a:rPr>
              <a:t>hemorrhages</a:t>
            </a:r>
            <a:r>
              <a:rPr lang="it-IT" dirty="0">
                <a:solidFill>
                  <a:srgbClr val="111111"/>
                </a:solidFill>
              </a:rPr>
              <a:t>. </a:t>
            </a:r>
            <a:r>
              <a:rPr lang="it-IT" dirty="0" err="1">
                <a:solidFill>
                  <a:srgbClr val="111111"/>
                </a:solidFill>
              </a:rPr>
              <a:t>Obes</a:t>
            </a:r>
            <a:r>
              <a:rPr lang="it-IT" dirty="0">
                <a:solidFill>
                  <a:srgbClr val="111111"/>
                </a:solidFill>
              </a:rPr>
              <a:t> </a:t>
            </a:r>
            <a:r>
              <a:rPr lang="it-IT" dirty="0" err="1">
                <a:solidFill>
                  <a:srgbClr val="111111"/>
                </a:solidFill>
              </a:rPr>
              <a:t>Surg</a:t>
            </a:r>
            <a:r>
              <a:rPr lang="it-IT" dirty="0">
                <a:solidFill>
                  <a:srgbClr val="111111"/>
                </a:solidFill>
              </a:rPr>
              <a:t>. </a:t>
            </a:r>
            <a:endParaRPr lang="it-IT" dirty="0"/>
          </a:p>
          <a:p>
            <a:r>
              <a:rPr lang="it-IT" dirty="0">
                <a:solidFill>
                  <a:srgbClr val="111111"/>
                </a:solidFill>
              </a:rPr>
              <a:t>2010;20:523–5.</a:t>
            </a:r>
            <a:r>
              <a:rPr lang="it-IT" dirty="0">
                <a:solidFill>
                  <a:srgbClr val="111111"/>
                </a:solidFill>
                <a:latin typeface="CkmbgnAdvTT3713a231"/>
              </a:rPr>
              <a:t/>
            </a:r>
            <a:br>
              <a:rPr lang="it-IT" dirty="0">
                <a:solidFill>
                  <a:srgbClr val="111111"/>
                </a:solidFill>
                <a:latin typeface="CkmbgnAdvTT3713a231"/>
              </a:rPr>
            </a:b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EA1E69E-FD44-BA44-911A-81854A015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1333" y="1051982"/>
            <a:ext cx="4221160" cy="33676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748073D1-2CA2-3D46-A888-86876A2BF5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3591" y="4259485"/>
            <a:ext cx="2096012" cy="2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04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B231C8A-D0D8-A94E-BB7D-68C63E8A9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3730" y="3737252"/>
            <a:ext cx="8731995" cy="13864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6B68068-CAA8-B74D-83F9-B2C885BB9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199" y="1049865"/>
            <a:ext cx="8534407" cy="112980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3C09B31-5485-184A-A5AE-C83F9B213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7005" y="1173825"/>
            <a:ext cx="2211544" cy="21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04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126D677-4A0C-3540-B25B-3B579888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1339850"/>
            <a:ext cx="6936809" cy="28071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2FA1FE7-79C5-3245-B469-5549B53EB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6735" y="1339850"/>
            <a:ext cx="3768949" cy="49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22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DAA4474-71D5-FF49-AF03-26F39CCD6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533" y="339196"/>
            <a:ext cx="4572000" cy="5727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F34AAD5-B72B-C548-8012-4EE8C918E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034" y="2324100"/>
            <a:ext cx="5003800" cy="2209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10B9051-B0CB-A145-A5F9-D415C8045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034" y="768350"/>
            <a:ext cx="4648200" cy="10541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F1FE9AB-5F57-9E42-99DF-FC72481BF74B}"/>
              </a:ext>
            </a:extLst>
          </p:cNvPr>
          <p:cNvSpPr txBox="1"/>
          <p:nvPr/>
        </p:nvSpPr>
        <p:spPr>
          <a:xfrm>
            <a:off x="6801852" y="5353705"/>
            <a:ext cx="405865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Fundectomy</a:t>
            </a:r>
            <a:r>
              <a:rPr lang="it-IT" sz="2800" dirty="0"/>
              <a:t> and </a:t>
            </a:r>
            <a:r>
              <a:rPr lang="it-IT" sz="2800" dirty="0" err="1"/>
              <a:t>Ghrelin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xmlns="" val="405365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9C9A36A-8648-9344-B838-B735AD206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150" y="0"/>
            <a:ext cx="7266517" cy="29885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474C285-540C-324B-A553-7CBAB2C05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150" y="3289300"/>
            <a:ext cx="5092700" cy="2921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F3B50AA-97FF-EE4F-8395-70B2F5F3F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0598" y="3420532"/>
            <a:ext cx="5842005" cy="19473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B2129C0-D48C-7748-960A-759A9E832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973" y="329011"/>
            <a:ext cx="3485454" cy="30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15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F62FA5C-C1AC-A144-89C2-24DDE6E44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016" y="778367"/>
            <a:ext cx="7137400" cy="30861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A43960A-BDCE-F54C-8BCF-59CC019C6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1526" y="3707311"/>
            <a:ext cx="9706377" cy="29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016526C-AC72-E847-AF79-5F35C653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07" y="1422002"/>
            <a:ext cx="5352063" cy="30697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D629F3E-4756-DA45-A3E3-C0DEA65C5838}"/>
              </a:ext>
            </a:extLst>
          </p:cNvPr>
          <p:cNvSpPr txBox="1"/>
          <p:nvPr/>
        </p:nvSpPr>
        <p:spPr>
          <a:xfrm>
            <a:off x="1791951" y="4491764"/>
            <a:ext cx="174725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Lesti-Zappa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25AA08A3-9C4F-B947-843B-111F338DE60C}"/>
              </a:ext>
            </a:extLst>
          </p:cNvPr>
          <p:cNvSpPr txBox="1"/>
          <p:nvPr/>
        </p:nvSpPr>
        <p:spPr>
          <a:xfrm>
            <a:off x="8107682" y="4994373"/>
            <a:ext cx="1274014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800" dirty="0"/>
              <a:t>RYGB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51F973D-D75C-7642-89CE-020C8890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369" y="5517593"/>
            <a:ext cx="1232624" cy="12326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719C593-2F0A-764B-B602-B9A34F396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6482" y="631064"/>
            <a:ext cx="5565882" cy="42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011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C0980FC-A53F-2A44-AD26-4ABEECF6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450" y="535516"/>
            <a:ext cx="10579100" cy="3924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E06E8F1-629F-7346-8950-27034BDE8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222750"/>
            <a:ext cx="51562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82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240ABB5-CD95-3E46-9C44-C596BA754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" y="296863"/>
            <a:ext cx="8983579" cy="29057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F2FC7C8-C08A-5B41-944B-4B0D9AD29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6211" y="2783774"/>
            <a:ext cx="5471026" cy="35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902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xmlns="" id="{F651602D-813C-5340-A1FF-3FD5FC116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52997102"/>
              </p:ext>
            </p:extLst>
          </p:nvPr>
        </p:nvGraphicFramePr>
        <p:xfrm>
          <a:off x="347579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FA05739-E3A2-4D4D-98B5-9833673CF4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053" y="4265417"/>
            <a:ext cx="2809374" cy="18729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7B572B6-4465-4A40-B845-7A758299DB93}"/>
              </a:ext>
            </a:extLst>
          </p:cNvPr>
          <p:cNvSpPr txBox="1"/>
          <p:nvPr/>
        </p:nvSpPr>
        <p:spPr>
          <a:xfrm>
            <a:off x="382338" y="1695775"/>
            <a:ext cx="280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Chirurgia Generale Riccione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5D0D7F96-F92D-554B-9507-1CE0848466BD}"/>
              </a:ext>
            </a:extLst>
          </p:cNvPr>
          <p:cNvSpPr txBox="1"/>
          <p:nvPr/>
        </p:nvSpPr>
        <p:spPr>
          <a:xfrm>
            <a:off x="5486400" y="296863"/>
            <a:ext cx="58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luglio 2021 a Dicembre 2023:  </a:t>
            </a:r>
            <a:r>
              <a:rPr lang="it-IT" b="1" dirty="0"/>
              <a:t>149 interventi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C5E95A-5939-6543-AC02-D5D7FE663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25" y="817644"/>
            <a:ext cx="29972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138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17C830E-D66B-DF4B-BB84-B06749AC96F7}"/>
              </a:ext>
            </a:extLst>
          </p:cNvPr>
          <p:cNvSpPr txBox="1"/>
          <p:nvPr/>
        </p:nvSpPr>
        <p:spPr>
          <a:xfrm>
            <a:off x="562809" y="430653"/>
            <a:ext cx="1138856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Chirurgia Riccione: bypass gastrico con </a:t>
            </a:r>
            <a:r>
              <a:rPr lang="it-IT" sz="2800" dirty="0" err="1">
                <a:solidFill>
                  <a:schemeClr val="tx1"/>
                </a:solidFill>
              </a:rPr>
              <a:t>fundectomia</a:t>
            </a:r>
            <a:r>
              <a:rPr lang="it-IT" sz="2800" dirty="0">
                <a:solidFill>
                  <a:schemeClr val="tx1"/>
                </a:solidFill>
              </a:rPr>
              <a:t> e stomaco esplorabile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CDF1EB78-70C5-E04E-B54F-7D3B73EF9850}"/>
              </a:ext>
            </a:extLst>
          </p:cNvPr>
          <p:cNvSpPr txBox="1"/>
          <p:nvPr/>
        </p:nvSpPr>
        <p:spPr>
          <a:xfrm>
            <a:off x="562809" y="1087178"/>
            <a:ext cx="5645486" cy="52629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-maggio 22 –dicembre 2023: </a:t>
            </a:r>
            <a:r>
              <a:rPr lang="it-IT" sz="2400" b="1" dirty="0">
                <a:solidFill>
                  <a:srgbClr val="FFFF00"/>
                </a:solidFill>
              </a:rPr>
              <a:t>98 interventi </a:t>
            </a:r>
          </a:p>
          <a:p>
            <a:r>
              <a:rPr lang="it-IT" sz="2400" dirty="0"/>
              <a:t>-(78 </a:t>
            </a:r>
            <a:r>
              <a:rPr lang="it-IT" sz="2400" dirty="0" err="1"/>
              <a:t>F</a:t>
            </a:r>
            <a:r>
              <a:rPr lang="it-IT" sz="2400" dirty="0"/>
              <a:t>, 20 M)</a:t>
            </a:r>
          </a:p>
          <a:p>
            <a:r>
              <a:rPr lang="it-IT" sz="2400" dirty="0"/>
              <a:t>-</a:t>
            </a:r>
            <a:r>
              <a:rPr lang="it-IT" sz="2400" dirty="0" err="1"/>
              <a:t>eta</a:t>
            </a:r>
            <a:r>
              <a:rPr lang="it-IT" sz="2400" dirty="0"/>
              <a:t> media  46</a:t>
            </a:r>
          </a:p>
          <a:p>
            <a:r>
              <a:rPr lang="it-IT" sz="2400" dirty="0"/>
              <a:t>-72  primo intervento, 26 redo</a:t>
            </a:r>
          </a:p>
          <a:p>
            <a:r>
              <a:rPr lang="it-IT" sz="2400" dirty="0"/>
              <a:t>-BMI medio </a:t>
            </a:r>
            <a:r>
              <a:rPr lang="it-IT" sz="2400" dirty="0" err="1"/>
              <a:t>pre</a:t>
            </a:r>
            <a:r>
              <a:rPr lang="it-IT" sz="2400" dirty="0"/>
              <a:t> 41.77</a:t>
            </a:r>
          </a:p>
          <a:p>
            <a:r>
              <a:rPr lang="it-IT" sz="2400" dirty="0"/>
              <a:t>-peso medio </a:t>
            </a:r>
            <a:r>
              <a:rPr lang="it-IT" sz="2400" dirty="0" err="1"/>
              <a:t>pre</a:t>
            </a:r>
            <a:r>
              <a:rPr lang="it-IT" sz="2400" dirty="0"/>
              <a:t> 115 kg</a:t>
            </a:r>
          </a:p>
          <a:p>
            <a:r>
              <a:rPr lang="it-IT" sz="2400" dirty="0"/>
              <a:t>-degenza media 3 gg</a:t>
            </a:r>
          </a:p>
          <a:p>
            <a:r>
              <a:rPr lang="it-IT" sz="2400" dirty="0"/>
              <a:t>-tempo operatorio medio: 131 minuti</a:t>
            </a:r>
          </a:p>
          <a:p>
            <a:r>
              <a:rPr lang="it-IT" sz="2400" dirty="0"/>
              <a:t>-1 conversione</a:t>
            </a:r>
          </a:p>
          <a:p>
            <a:r>
              <a:rPr lang="it-IT" sz="2400" dirty="0"/>
              <a:t>-EW </a:t>
            </a:r>
            <a:r>
              <a:rPr lang="it-IT" sz="2400" dirty="0" err="1"/>
              <a:t>preop</a:t>
            </a:r>
            <a:r>
              <a:rPr lang="it-IT" sz="2400" dirty="0"/>
              <a:t> 57 kg</a:t>
            </a:r>
          </a:p>
          <a:p>
            <a:r>
              <a:rPr lang="it-IT" sz="2400" dirty="0"/>
              <a:t>EWL 1 mese 16.4 </a:t>
            </a:r>
          </a:p>
          <a:p>
            <a:r>
              <a:rPr lang="it-IT" sz="2400" dirty="0"/>
              <a:t>EWL 3 mesi 32.9</a:t>
            </a:r>
          </a:p>
          <a:p>
            <a:r>
              <a:rPr lang="it-IT" sz="2400" dirty="0"/>
              <a:t>EWL 6 mesi 49.8</a:t>
            </a:r>
          </a:p>
          <a:p>
            <a:r>
              <a:rPr lang="it-IT" sz="2400" dirty="0"/>
              <a:t>EWL 1 anno 57.7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AA11E057-D721-A04F-856E-AD63A1C64331}"/>
              </a:ext>
            </a:extLst>
          </p:cNvPr>
          <p:cNvSpPr/>
          <p:nvPr/>
        </p:nvSpPr>
        <p:spPr>
          <a:xfrm>
            <a:off x="6721641" y="3232806"/>
            <a:ext cx="3753853" cy="1569660"/>
          </a:xfrm>
          <a:prstGeom prst="rect">
            <a:avLst/>
          </a:prstGeom>
          <a:solidFill>
            <a:srgbClr val="E29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2400" dirty="0"/>
              <a:t>EWL 1 mese  17      </a:t>
            </a:r>
          </a:p>
          <a:p>
            <a:r>
              <a:rPr lang="it-IT" sz="2400" dirty="0"/>
              <a:t>EWL 3 mesi 33.1 </a:t>
            </a:r>
          </a:p>
          <a:p>
            <a:r>
              <a:rPr lang="it-IT" sz="2400" dirty="0"/>
              <a:t>EWL 6 mesi 49.7</a:t>
            </a:r>
          </a:p>
          <a:p>
            <a:r>
              <a:rPr lang="it-IT" sz="2400" dirty="0"/>
              <a:t>EWL 1 anno 56.4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75A5698-BDA3-7543-A662-ADDF0C15D83F}"/>
              </a:ext>
            </a:extLst>
          </p:cNvPr>
          <p:cNvSpPr txBox="1"/>
          <p:nvPr/>
        </p:nvSpPr>
        <p:spPr>
          <a:xfrm>
            <a:off x="6721641" y="2467762"/>
            <a:ext cx="376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Solo primo intervento </a:t>
            </a:r>
            <a:r>
              <a:rPr lang="it-IT" sz="2400" b="1" dirty="0"/>
              <a:t>72 pz</a:t>
            </a:r>
          </a:p>
        </p:txBody>
      </p:sp>
    </p:spTree>
    <p:extLst>
      <p:ext uri="{BB962C8B-B14F-4D97-AF65-F5344CB8AC3E}">
        <p14:creationId xmlns:p14="http://schemas.microsoft.com/office/powerpoint/2010/main" xmlns="" val="3653840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C3C3106F-C381-BA47-9925-9830BFDE9490}"/>
              </a:ext>
            </a:extLst>
          </p:cNvPr>
          <p:cNvSpPr/>
          <p:nvPr/>
        </p:nvSpPr>
        <p:spPr>
          <a:xfrm>
            <a:off x="1604211" y="1026695"/>
            <a:ext cx="9079832" cy="50552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it-IT" sz="2400" dirty="0"/>
          </a:p>
          <a:p>
            <a:r>
              <a:rPr lang="it-IT" sz="2400" dirty="0"/>
              <a:t>Complicanze &lt; 30 gg. 5/98 (4.9%) </a:t>
            </a:r>
          </a:p>
          <a:p>
            <a:r>
              <a:rPr lang="it-IT" sz="2400" dirty="0"/>
              <a:t>	-</a:t>
            </a:r>
            <a:r>
              <a:rPr lang="it-IT" sz="2400" dirty="0">
                <a:solidFill>
                  <a:schemeClr val="bg1"/>
                </a:solidFill>
              </a:rPr>
              <a:t>1 deiscenza sutura verticale</a:t>
            </a:r>
          </a:p>
          <a:p>
            <a:r>
              <a:rPr lang="it-IT" sz="2400" dirty="0"/>
              <a:t>	-1 torsione anastomosi piede d’ansa (</a:t>
            </a:r>
            <a:r>
              <a:rPr lang="it-IT" sz="2400" dirty="0" err="1"/>
              <a:t>reintervento</a:t>
            </a:r>
            <a:r>
              <a:rPr lang="it-IT" sz="2400" dirty="0"/>
              <a:t>)</a:t>
            </a:r>
          </a:p>
          <a:p>
            <a:r>
              <a:rPr lang="it-IT" sz="2400" dirty="0"/>
              <a:t>	-2 insufficienza </a:t>
            </a:r>
            <a:r>
              <a:rPr lang="it-IT" sz="2400" dirty="0" err="1"/>
              <a:t>resp</a:t>
            </a:r>
            <a:r>
              <a:rPr lang="it-IT" sz="2400" dirty="0"/>
              <a:t> acuta al risveglio </a:t>
            </a:r>
          </a:p>
          <a:p>
            <a:r>
              <a:rPr lang="it-IT" sz="2400" dirty="0"/>
              <a:t>	-1 </a:t>
            </a:r>
            <a:r>
              <a:rPr lang="it-IT" sz="2400" dirty="0" err="1"/>
              <a:t>inf</a:t>
            </a:r>
            <a:r>
              <a:rPr lang="it-IT" sz="2400" dirty="0"/>
              <a:t> accesso </a:t>
            </a:r>
            <a:r>
              <a:rPr lang="it-IT" sz="2400" dirty="0" err="1"/>
              <a:t>trocar</a:t>
            </a:r>
            <a:endParaRPr lang="it-IT" sz="2400" dirty="0"/>
          </a:p>
          <a:p>
            <a:r>
              <a:rPr lang="it-IT" sz="2400" dirty="0"/>
              <a:t>	-1 ernia ombelicale strozzata</a:t>
            </a:r>
          </a:p>
          <a:p>
            <a:r>
              <a:rPr lang="it-IT" sz="2400" dirty="0"/>
              <a:t>Complicanze &gt;30 gg 2/98 (2%)</a:t>
            </a:r>
          </a:p>
          <a:p>
            <a:r>
              <a:rPr lang="it-IT" sz="2400" dirty="0"/>
              <a:t>	1-ernia interna </a:t>
            </a:r>
            <a:r>
              <a:rPr lang="it-IT" sz="2400" dirty="0" err="1"/>
              <a:t>Petersen</a:t>
            </a:r>
            <a:r>
              <a:rPr lang="it-IT" sz="2400" dirty="0"/>
              <a:t> a 1 anno</a:t>
            </a:r>
          </a:p>
          <a:p>
            <a:r>
              <a:rPr lang="it-IT" sz="2400" dirty="0"/>
              <a:t>	1-nausea</a:t>
            </a:r>
          </a:p>
          <a:p>
            <a:r>
              <a:rPr lang="it-IT" sz="2400" dirty="0" err="1"/>
              <a:t>Readmission</a:t>
            </a:r>
            <a:r>
              <a:rPr lang="it-IT" sz="2400" dirty="0"/>
              <a:t> </a:t>
            </a:r>
          </a:p>
          <a:p>
            <a:r>
              <a:rPr lang="it-IT" sz="2400" dirty="0"/>
              <a:t>	&lt;30 gg 8/98 (7.8%) </a:t>
            </a:r>
            <a:r>
              <a:rPr lang="it-IT" sz="900" dirty="0"/>
              <a:t>(3 dolore </a:t>
            </a:r>
            <a:r>
              <a:rPr lang="it-IT" sz="900" dirty="0" err="1"/>
              <a:t>addomianle</a:t>
            </a:r>
            <a:r>
              <a:rPr lang="it-IT" sz="900" dirty="0"/>
              <a:t>, 1 febbre, 1 </a:t>
            </a:r>
            <a:r>
              <a:rPr lang="it-IT" sz="900" dirty="0" err="1"/>
              <a:t>suboccl</a:t>
            </a:r>
            <a:r>
              <a:rPr lang="it-IT" sz="900" dirty="0"/>
              <a:t>, 1 deiscenza sutura verticale, 1 disidratazione, 1 necrosi omentale)</a:t>
            </a:r>
          </a:p>
          <a:p>
            <a:r>
              <a:rPr lang="it-IT" sz="2400" dirty="0"/>
              <a:t>	&gt;30 gg 2/98 (</a:t>
            </a:r>
            <a:r>
              <a:rPr lang="it-IT" sz="2400" dirty="0" smtClean="0"/>
              <a:t>2%) </a:t>
            </a:r>
            <a:r>
              <a:rPr lang="it-IT" sz="900" dirty="0"/>
              <a:t>(nausea, ernia di </a:t>
            </a:r>
            <a:r>
              <a:rPr lang="it-IT" sz="900" dirty="0" err="1"/>
              <a:t>Petersen</a:t>
            </a:r>
            <a:r>
              <a:rPr lang="it-IT" sz="900" dirty="0"/>
              <a:t> )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730F5AA-84CB-8D4C-BDED-218CAE5D9D29}"/>
              </a:ext>
            </a:extLst>
          </p:cNvPr>
          <p:cNvSpPr txBox="1"/>
          <p:nvPr/>
        </p:nvSpPr>
        <p:spPr>
          <a:xfrm>
            <a:off x="562809" y="430653"/>
            <a:ext cx="1138856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Chirurgia Riccione: bypass gastrico con </a:t>
            </a:r>
            <a:r>
              <a:rPr lang="it-IT" sz="2800" dirty="0" err="1">
                <a:solidFill>
                  <a:schemeClr val="tx1"/>
                </a:solidFill>
              </a:rPr>
              <a:t>fundectomia</a:t>
            </a:r>
            <a:r>
              <a:rPr lang="it-IT" sz="2800" dirty="0">
                <a:solidFill>
                  <a:schemeClr val="tx1"/>
                </a:solidFill>
              </a:rPr>
              <a:t> e stomaco esplorabile</a:t>
            </a:r>
          </a:p>
        </p:txBody>
      </p:sp>
    </p:spTree>
    <p:extLst>
      <p:ext uri="{BB962C8B-B14F-4D97-AF65-F5344CB8AC3E}">
        <p14:creationId xmlns:p14="http://schemas.microsoft.com/office/powerpoint/2010/main" xmlns="" val="1690151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7A008FD-61A6-3C47-86FD-EB5F70008244}"/>
              </a:ext>
            </a:extLst>
          </p:cNvPr>
          <p:cNvSpPr txBox="1"/>
          <p:nvPr/>
        </p:nvSpPr>
        <p:spPr>
          <a:xfrm>
            <a:off x="609600" y="2146813"/>
            <a:ext cx="10956758" cy="353943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800" dirty="0"/>
              <a:t>-no SBG</a:t>
            </a:r>
          </a:p>
          <a:p>
            <a:r>
              <a:rPr lang="it-IT" sz="2800" dirty="0"/>
              <a:t>-no CV</a:t>
            </a:r>
          </a:p>
          <a:p>
            <a:r>
              <a:rPr lang="it-IT" sz="2800" dirty="0"/>
              <a:t>-no drenaggi di routine</a:t>
            </a:r>
          </a:p>
          <a:p>
            <a:r>
              <a:rPr lang="it-IT" sz="2800" dirty="0"/>
              <a:t>-mobilizzazione nel pomeriggio</a:t>
            </a:r>
          </a:p>
          <a:p>
            <a:r>
              <a:rPr lang="it-IT" sz="2800" dirty="0"/>
              <a:t>-dieta semiliquida alla sera dell’intervento</a:t>
            </a:r>
          </a:p>
          <a:p>
            <a:r>
              <a:rPr lang="it-IT" sz="2800" dirty="0"/>
              <a:t>-RX TD in 1 POD (solo a scopo documentale…)</a:t>
            </a:r>
          </a:p>
          <a:p>
            <a:r>
              <a:rPr lang="it-IT" sz="2800" dirty="0"/>
              <a:t>-dimissione al pomeriggio di 2 POD</a:t>
            </a:r>
          </a:p>
          <a:p>
            <a:r>
              <a:rPr lang="it-IT" sz="2800" dirty="0"/>
              <a:t>-consulto telefonico tutti i giorni fino al 1 controllo ambulatoriale in 7 POD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23083D1F-E106-DB44-BD57-62275CCB172D}"/>
              </a:ext>
            </a:extLst>
          </p:cNvPr>
          <p:cNvSpPr txBox="1"/>
          <p:nvPr/>
        </p:nvSpPr>
        <p:spPr>
          <a:xfrm>
            <a:off x="3368842" y="449179"/>
            <a:ext cx="6079958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chemeClr val="tx1"/>
                </a:solidFill>
              </a:rPr>
              <a:t>ERABS</a:t>
            </a:r>
          </a:p>
        </p:txBody>
      </p:sp>
    </p:spTree>
    <p:extLst>
      <p:ext uri="{BB962C8B-B14F-4D97-AF65-F5344CB8AC3E}">
        <p14:creationId xmlns:p14="http://schemas.microsoft.com/office/powerpoint/2010/main" xmlns="" val="8753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4077707-26E0-D14E-AA76-750E5146C290}"/>
              </a:ext>
            </a:extLst>
          </p:cNvPr>
          <p:cNvSpPr txBox="1"/>
          <p:nvPr/>
        </p:nvSpPr>
        <p:spPr>
          <a:xfrm>
            <a:off x="721895" y="394968"/>
            <a:ext cx="1102844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Bypass gastrico con </a:t>
            </a:r>
            <a:r>
              <a:rPr lang="it-IT" sz="3600" dirty="0" err="1">
                <a:solidFill>
                  <a:schemeClr val="tx1"/>
                </a:solidFill>
              </a:rPr>
              <a:t>fundectomia</a:t>
            </a:r>
            <a:r>
              <a:rPr lang="it-IT" sz="3600" dirty="0">
                <a:solidFill>
                  <a:schemeClr val="tx1"/>
                </a:solidFill>
              </a:rPr>
              <a:t> e stomaco </a:t>
            </a:r>
            <a:r>
              <a:rPr lang="it-IT" sz="3600" dirty="0" err="1">
                <a:solidFill>
                  <a:schemeClr val="tx1"/>
                </a:solidFill>
              </a:rPr>
              <a:t>eplorabile</a:t>
            </a:r>
            <a:endParaRPr lang="it-IT" sz="3600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8AE64203-CFA0-FB42-8439-5298987191A0}"/>
              </a:ext>
            </a:extLst>
          </p:cNvPr>
          <p:cNvSpPr txBox="1"/>
          <p:nvPr/>
        </p:nvSpPr>
        <p:spPr>
          <a:xfrm>
            <a:off x="965916" y="1363421"/>
            <a:ext cx="3711015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dirty="0"/>
              <a:t>vantaggi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CC9E3CE-A2E0-344E-81FD-D33D22B022A8}"/>
              </a:ext>
            </a:extLst>
          </p:cNvPr>
          <p:cNvSpPr txBox="1"/>
          <p:nvPr/>
        </p:nvSpPr>
        <p:spPr>
          <a:xfrm>
            <a:off x="7000407" y="1387547"/>
            <a:ext cx="3645107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chemeClr val="bg1"/>
                </a:solidFill>
              </a:rPr>
              <a:t>svantaggi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7AE1509-65F5-D349-93A9-278A67135A61}"/>
              </a:ext>
            </a:extLst>
          </p:cNvPr>
          <p:cNvSpPr txBox="1"/>
          <p:nvPr/>
        </p:nvSpPr>
        <p:spPr>
          <a:xfrm>
            <a:off x="965916" y="2218544"/>
            <a:ext cx="3711016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-stomaco, duodeno e via biliare esplorabili (pz giovani!)</a:t>
            </a:r>
          </a:p>
          <a:p>
            <a:r>
              <a:rPr lang="it-IT" dirty="0"/>
              <a:t>-calo </a:t>
            </a:r>
            <a:r>
              <a:rPr lang="it-IT" dirty="0" smtClean="0"/>
              <a:t>ponderale </a:t>
            </a:r>
            <a:r>
              <a:rPr lang="it-IT" dirty="0"/>
              <a:t>&gt; RYGB</a:t>
            </a:r>
          </a:p>
          <a:p>
            <a:r>
              <a:rPr lang="it-IT" dirty="0"/>
              <a:t>-risultati in termini di risoluzione </a:t>
            </a:r>
            <a:r>
              <a:rPr lang="it-IT" dirty="0" err="1"/>
              <a:t>comorbilita</a:t>
            </a:r>
            <a:r>
              <a:rPr lang="it-IT" dirty="0"/>
              <a:t> e </a:t>
            </a:r>
            <a:r>
              <a:rPr lang="it-IT" dirty="0" err="1"/>
              <a:t>qualita</a:t>
            </a:r>
            <a:r>
              <a:rPr lang="it-IT" dirty="0"/>
              <a:t> di vita uguali o superiori rispetto a RYGB</a:t>
            </a:r>
          </a:p>
          <a:p>
            <a:r>
              <a:rPr lang="it-IT" dirty="0"/>
              <a:t>-complicanze e </a:t>
            </a:r>
            <a:r>
              <a:rPr lang="it-IT" dirty="0" err="1"/>
              <a:t>mortalita</a:t>
            </a:r>
            <a:r>
              <a:rPr lang="it-IT" dirty="0"/>
              <a:t> non superiori al RYGB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C98B97C-B7AB-6E45-900F-325A661178CD}"/>
              </a:ext>
            </a:extLst>
          </p:cNvPr>
          <p:cNvSpPr txBox="1"/>
          <p:nvPr/>
        </p:nvSpPr>
        <p:spPr>
          <a:xfrm>
            <a:off x="7000407" y="2218544"/>
            <a:ext cx="3645107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-tecnicamente </a:t>
            </a:r>
            <a:r>
              <a:rPr lang="it-IT" dirty="0" err="1"/>
              <a:t>piu</a:t>
            </a:r>
            <a:r>
              <a:rPr lang="it-IT" dirty="0"/>
              <a:t> complesso</a:t>
            </a:r>
          </a:p>
          <a:p>
            <a:r>
              <a:rPr lang="it-IT" dirty="0"/>
              <a:t>-tempo operatorio </a:t>
            </a:r>
            <a:r>
              <a:rPr lang="it-IT" dirty="0" err="1"/>
              <a:t>piu</a:t>
            </a:r>
            <a:r>
              <a:rPr lang="it-IT" dirty="0"/>
              <a:t> lungo</a:t>
            </a:r>
          </a:p>
          <a:p>
            <a:r>
              <a:rPr lang="it-IT" dirty="0"/>
              <a:t>-costi superiori rispetto al RYGB (</a:t>
            </a:r>
            <a:r>
              <a:rPr lang="it-IT" dirty="0" err="1"/>
              <a:t>piu</a:t>
            </a:r>
            <a:r>
              <a:rPr lang="it-IT" dirty="0"/>
              <a:t> ricariche e benderella)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304C067-A1BD-6945-8694-0B6056497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931" y="1217795"/>
            <a:ext cx="2206780" cy="20014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A75084CC-C11B-CA46-AD36-33BC0D23F7F1}"/>
              </a:ext>
            </a:extLst>
          </p:cNvPr>
          <p:cNvSpPr txBox="1"/>
          <p:nvPr/>
        </p:nvSpPr>
        <p:spPr>
          <a:xfrm>
            <a:off x="2379034" y="5219365"/>
            <a:ext cx="796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Perché non preferirlo al RYGB?</a:t>
            </a:r>
          </a:p>
        </p:txBody>
      </p:sp>
    </p:spTree>
    <p:extLst>
      <p:ext uri="{BB962C8B-B14F-4D97-AF65-F5344CB8AC3E}">
        <p14:creationId xmlns:p14="http://schemas.microsoft.com/office/powerpoint/2010/main" xmlns="" val="2300705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xmlns="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22A0B98A-450A-D54F-8604-90A411CEC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8822" y="6244586"/>
            <a:ext cx="3824578" cy="5892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0FFE36D-3FBC-654C-857E-F234F7FA6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7279"/>
            <a:ext cx="4117234" cy="29354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EAADCCC-45E0-CA44-8B05-0C1AF5C40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452" y="2878213"/>
            <a:ext cx="4023782" cy="223959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D368213A-60F3-8548-ADA7-9CAC75F261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5686" y="0"/>
            <a:ext cx="3987512" cy="27634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3C53D67F-90A3-B443-A1B4-03A61822D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209" y="2727995"/>
            <a:ext cx="4285335" cy="227452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A6E79992-F1B2-414C-89DD-B0F1CC07E2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0824" y="91953"/>
            <a:ext cx="3895883" cy="263703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AF8C3D9E-B74C-024D-99DC-F578EFA7CA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0824" y="2812301"/>
            <a:ext cx="3887363" cy="210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11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5D2337E-A8AF-7B4D-9FDF-8BA21507586D}"/>
              </a:ext>
            </a:extLst>
          </p:cNvPr>
          <p:cNvSpPr txBox="1"/>
          <p:nvPr/>
        </p:nvSpPr>
        <p:spPr>
          <a:xfrm>
            <a:off x="2273968" y="517182"/>
            <a:ext cx="7796463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solidFill>
                  <a:schemeClr val="tx1"/>
                </a:solidFill>
              </a:rPr>
              <a:t>Gastric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remant</a:t>
            </a:r>
            <a:r>
              <a:rPr lang="it-IT" sz="3200" dirty="0">
                <a:solidFill>
                  <a:schemeClr val="tx1"/>
                </a:solidFill>
              </a:rPr>
              <a:t>, </a:t>
            </a:r>
            <a:r>
              <a:rPr lang="it-IT" sz="3200" dirty="0" err="1">
                <a:solidFill>
                  <a:schemeClr val="tx1"/>
                </a:solidFill>
              </a:rPr>
              <a:t>duodenum</a:t>
            </a:r>
            <a:r>
              <a:rPr lang="it-IT" sz="3200" dirty="0">
                <a:solidFill>
                  <a:schemeClr val="tx1"/>
                </a:solidFill>
              </a:rPr>
              <a:t>, CBD </a:t>
            </a:r>
            <a:r>
              <a:rPr lang="it-IT" sz="3200" dirty="0" err="1">
                <a:solidFill>
                  <a:schemeClr val="tx1"/>
                </a:solidFill>
              </a:rPr>
              <a:t>after</a:t>
            </a:r>
            <a:r>
              <a:rPr lang="it-IT" sz="3200" dirty="0">
                <a:solidFill>
                  <a:schemeClr val="tx1"/>
                </a:solidFill>
              </a:rPr>
              <a:t> RYGB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1FD7F600-37A4-A942-AF5F-1EABC1DCBDFE}"/>
              </a:ext>
            </a:extLst>
          </p:cNvPr>
          <p:cNvSpPr txBox="1"/>
          <p:nvPr/>
        </p:nvSpPr>
        <p:spPr>
          <a:xfrm>
            <a:off x="593558" y="2979376"/>
            <a:ext cx="11373852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600" dirty="0"/>
              <a:t>-</a:t>
            </a:r>
            <a:r>
              <a:rPr lang="it-IT" sz="3600" dirty="0" err="1"/>
              <a:t>Tumor</a:t>
            </a:r>
            <a:endParaRPr lang="it-IT" sz="3600" dirty="0"/>
          </a:p>
          <a:p>
            <a:r>
              <a:rPr lang="it-IT" sz="3600" dirty="0"/>
              <a:t>-Common bile </a:t>
            </a:r>
            <a:r>
              <a:rPr lang="it-IT" sz="3600" dirty="0" err="1"/>
              <a:t>duct</a:t>
            </a:r>
            <a:r>
              <a:rPr lang="it-IT" sz="3600" dirty="0"/>
              <a:t> </a:t>
            </a:r>
            <a:r>
              <a:rPr lang="it-IT" sz="3600" dirty="0" err="1"/>
              <a:t>lithiasis</a:t>
            </a:r>
            <a:r>
              <a:rPr lang="it-IT" sz="3600" dirty="0"/>
              <a:t> </a:t>
            </a:r>
            <a:r>
              <a:rPr lang="it-IT" sz="3600" dirty="0" err="1"/>
              <a:t>exploration</a:t>
            </a:r>
            <a:endParaRPr lang="it-IT" sz="3600" dirty="0"/>
          </a:p>
          <a:p>
            <a:r>
              <a:rPr lang="it-IT" sz="3600" dirty="0"/>
              <a:t>-Acute </a:t>
            </a:r>
            <a:r>
              <a:rPr lang="it-IT" sz="3600" dirty="0" err="1"/>
              <a:t>complications</a:t>
            </a:r>
            <a:r>
              <a:rPr lang="it-IT" sz="3600" dirty="0"/>
              <a:t>: </a:t>
            </a:r>
            <a:r>
              <a:rPr lang="it-IT" sz="3600" dirty="0" err="1"/>
              <a:t>bleeding</a:t>
            </a:r>
            <a:r>
              <a:rPr lang="it-IT" sz="3600" dirty="0"/>
              <a:t>, </a:t>
            </a:r>
            <a:r>
              <a:rPr lang="it-IT" sz="3600" dirty="0" err="1"/>
              <a:t>perforation</a:t>
            </a:r>
            <a:r>
              <a:rPr lang="it-IT" sz="3600" dirty="0"/>
              <a:t>, </a:t>
            </a:r>
            <a:r>
              <a:rPr lang="it-IT" sz="3600" dirty="0" err="1"/>
              <a:t>necrosis</a:t>
            </a:r>
            <a:endParaRPr lang="it-IT" sz="3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6ADAD08-CC31-5D4C-A2A4-C3FA9EAB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225" y="951163"/>
            <a:ext cx="12192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49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95C2F0A-8081-3C4E-BE37-C1643DC85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606" y="119274"/>
            <a:ext cx="4932727" cy="18472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59E3A38-8306-F945-B802-B8B2657E9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059" y="2236945"/>
            <a:ext cx="4610100" cy="57914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D611CE5F-3B56-6942-A5C5-59D4C74F9362}"/>
              </a:ext>
            </a:extLst>
          </p:cNvPr>
          <p:cNvSpPr/>
          <p:nvPr/>
        </p:nvSpPr>
        <p:spPr>
          <a:xfrm>
            <a:off x="6477541" y="1225384"/>
            <a:ext cx="463565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it-IT" dirty="0" err="1"/>
              <a:t>Gastric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b="1" dirty="0" err="1">
                <a:solidFill>
                  <a:srgbClr val="FFFF00"/>
                </a:solidFill>
              </a:rPr>
              <a:t>third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leading</a:t>
            </a:r>
            <a:r>
              <a:rPr lang="it-IT" b="1" dirty="0">
                <a:solidFill>
                  <a:srgbClr val="FFFF00"/>
                </a:solidFill>
              </a:rPr>
              <a:t> cause of </a:t>
            </a:r>
            <a:r>
              <a:rPr lang="it-IT" b="1" dirty="0" err="1">
                <a:solidFill>
                  <a:srgbClr val="FFFF00"/>
                </a:solidFill>
              </a:rPr>
              <a:t>cancer-related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death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worldwide</a:t>
            </a:r>
            <a:r>
              <a:rPr lang="it-IT" dirty="0"/>
              <a:t>, with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b="1" dirty="0">
                <a:solidFill>
                  <a:srgbClr val="FFFF00"/>
                </a:solidFill>
              </a:rPr>
              <a:t>33.3% of </a:t>
            </a:r>
            <a:r>
              <a:rPr lang="it-IT" b="1" dirty="0" err="1">
                <a:solidFill>
                  <a:srgbClr val="FFFF00"/>
                </a:solidFill>
              </a:rPr>
              <a:t>patients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having</a:t>
            </a:r>
            <a:r>
              <a:rPr lang="it-IT" b="1" dirty="0">
                <a:solidFill>
                  <a:srgbClr val="FFFF00"/>
                </a:solidFill>
              </a:rPr>
              <a:t> a 5-year </a:t>
            </a:r>
            <a:r>
              <a:rPr lang="it-IT" b="1" dirty="0" err="1">
                <a:solidFill>
                  <a:srgbClr val="FFFF00"/>
                </a:solidFill>
              </a:rPr>
              <a:t>survival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dirty="0"/>
              <a:t>rate. </a:t>
            </a:r>
            <a:r>
              <a:rPr lang="it-IT" dirty="0" err="1"/>
              <a:t>One</a:t>
            </a:r>
            <a:r>
              <a:rPr lang="it-IT" dirty="0"/>
              <a:t> of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 for the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</a:t>
            </a:r>
            <a:r>
              <a:rPr lang="it-IT" dirty="0" err="1"/>
              <a:t>rates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with </a:t>
            </a:r>
            <a:r>
              <a:rPr lang="it-IT" b="1" dirty="0">
                <a:solidFill>
                  <a:srgbClr val="FFFF00"/>
                </a:solidFill>
              </a:rPr>
              <a:t>late </a:t>
            </a:r>
            <a:r>
              <a:rPr lang="it-IT" b="1" dirty="0" err="1">
                <a:solidFill>
                  <a:srgbClr val="FFFF00"/>
                </a:solidFill>
              </a:rPr>
              <a:t>diagnosis</a:t>
            </a:r>
            <a:r>
              <a:rPr lang="it-IT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1BA829C5-7B16-B945-85B8-AD983D590838}"/>
              </a:ext>
            </a:extLst>
          </p:cNvPr>
          <p:cNvSpPr/>
          <p:nvPr/>
        </p:nvSpPr>
        <p:spPr>
          <a:xfrm>
            <a:off x="5447530" y="3482536"/>
            <a:ext cx="60960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it-IT" i="1" dirty="0">
                <a:solidFill>
                  <a:schemeClr val="bg1"/>
                </a:solidFill>
              </a:rPr>
              <a:t>Roma, 2 ottobre 2022 </a:t>
            </a:r>
            <a:r>
              <a:rPr lang="it-IT" dirty="0">
                <a:solidFill>
                  <a:schemeClr val="bg1"/>
                </a:solidFill>
              </a:rPr>
              <a:t>– I principali tumori del tratto gastro-intestinale colpiscono ogni anno 78mila uomini e donne nel nostro Paese. Nello specifico si registrano </a:t>
            </a:r>
            <a:r>
              <a:rPr lang="it-IT" b="1" dirty="0">
                <a:solidFill>
                  <a:srgbClr val="FFFF00"/>
                </a:solidFill>
              </a:rPr>
              <a:t>43.700 casi di tumore </a:t>
            </a:r>
            <a:r>
              <a:rPr lang="it-IT" dirty="0">
                <a:solidFill>
                  <a:schemeClr val="bg1"/>
                </a:solidFill>
              </a:rPr>
              <a:t>del colon-retto; </a:t>
            </a:r>
            <a:r>
              <a:rPr lang="it-IT" b="1" dirty="0">
                <a:solidFill>
                  <a:srgbClr val="FFFF00"/>
                </a:solidFill>
              </a:rPr>
              <a:t>14.500 allo stomaco</a:t>
            </a:r>
            <a:r>
              <a:rPr lang="it-IT" dirty="0">
                <a:solidFill>
                  <a:schemeClr val="bg1"/>
                </a:solidFill>
              </a:rPr>
              <a:t>; 14.300 al pancreas e 5.400 </a:t>
            </a:r>
            <a:r>
              <a:rPr lang="it-IT" dirty="0" err="1">
                <a:solidFill>
                  <a:schemeClr val="bg1"/>
                </a:solidFill>
              </a:rPr>
              <a:t>colangiocarcinomi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FCE9AE5-D959-264E-A6C9-15E02FE5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0803" y="3590617"/>
            <a:ext cx="3302000" cy="122642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8904083-B639-2048-BC1E-A88ABDA34646}"/>
              </a:ext>
            </a:extLst>
          </p:cNvPr>
          <p:cNvSpPr/>
          <p:nvPr/>
        </p:nvSpPr>
        <p:spPr>
          <a:xfrm>
            <a:off x="6809052" y="5399254"/>
            <a:ext cx="40246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it-IT" dirty="0"/>
              <a:t>La neoplasia gastrica rappresenta la </a:t>
            </a:r>
            <a:r>
              <a:rPr lang="it-IT" b="1" dirty="0">
                <a:solidFill>
                  <a:srgbClr val="FFFF00"/>
                </a:solidFill>
              </a:rPr>
              <a:t>quarta causa di morte in Italia</a:t>
            </a:r>
            <a:r>
              <a:rPr lang="it-IT" dirty="0"/>
              <a:t>, con particolare incidenza </a:t>
            </a:r>
            <a:r>
              <a:rPr lang="it-IT" b="1" dirty="0">
                <a:solidFill>
                  <a:srgbClr val="FFFF00"/>
                </a:solidFill>
              </a:rPr>
              <a:t>nell</a:t>
            </a:r>
            <a:r>
              <a:rPr lang="it-IT" b="1" dirty="0" smtClean="0">
                <a:solidFill>
                  <a:srgbClr val="FFFF00"/>
                </a:solidFill>
              </a:rPr>
              <a:t>’ </a:t>
            </a:r>
            <a:r>
              <a:rPr lang="it-IT" b="1" dirty="0" err="1" smtClean="0">
                <a:solidFill>
                  <a:srgbClr val="FFFF00"/>
                </a:solidFill>
              </a:rPr>
              <a:t>appennino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>
                <a:solidFill>
                  <a:srgbClr val="FFFF00"/>
                </a:solidFill>
              </a:rPr>
              <a:t>tosco-romagnolo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18969EE1-3DA1-494A-971D-EBE5049CF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545" y="4919868"/>
            <a:ext cx="3201299" cy="18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68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3AFBCA7-7BCF-B44D-91BF-9D4284334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20" y="1043098"/>
            <a:ext cx="8449733" cy="32882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EB04BBD-475C-1D44-A6DE-311B98001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1977" y="2374231"/>
            <a:ext cx="4415482" cy="35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428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3BB6AF1-15A0-BF49-8A71-A1FC0037B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7927" y="204921"/>
            <a:ext cx="2565400" cy="65611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BDDB82F4-266A-5E41-8009-BB70E378E94B}"/>
              </a:ext>
            </a:extLst>
          </p:cNvPr>
          <p:cNvSpPr/>
          <p:nvPr/>
        </p:nvSpPr>
        <p:spPr>
          <a:xfrm>
            <a:off x="417095" y="204921"/>
            <a:ext cx="7652084" cy="5632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-30 </a:t>
            </a:r>
            <a:r>
              <a:rPr lang="it-IT" sz="2000" dirty="0" err="1"/>
              <a:t>articles</a:t>
            </a:r>
            <a:r>
              <a:rPr lang="it-IT" sz="2000" dirty="0"/>
              <a:t> </a:t>
            </a:r>
          </a:p>
          <a:p>
            <a:r>
              <a:rPr lang="it-IT" sz="2000" dirty="0"/>
              <a:t>-</a:t>
            </a:r>
            <a:r>
              <a:rPr lang="it-IT" sz="2000" b="1" dirty="0">
                <a:solidFill>
                  <a:srgbClr val="FFFF00"/>
                </a:solidFill>
              </a:rPr>
              <a:t>35 </a:t>
            </a:r>
            <a:r>
              <a:rPr lang="it-IT" sz="2000" b="1" dirty="0" err="1">
                <a:solidFill>
                  <a:srgbClr val="FFFF00"/>
                </a:solidFill>
              </a:rPr>
              <a:t>cases</a:t>
            </a:r>
            <a:r>
              <a:rPr lang="it-IT" sz="2000" b="1" dirty="0">
                <a:solidFill>
                  <a:srgbClr val="FFFF00"/>
                </a:solidFill>
              </a:rPr>
              <a:t>, </a:t>
            </a:r>
            <a:r>
              <a:rPr lang="it-IT" sz="2000" b="1" dirty="0" err="1">
                <a:solidFill>
                  <a:srgbClr val="FFFF00"/>
                </a:solidFill>
              </a:rPr>
              <a:t>including</a:t>
            </a:r>
            <a:r>
              <a:rPr lang="it-IT" sz="2000" b="1" dirty="0">
                <a:solidFill>
                  <a:srgbClr val="FFFF00"/>
                </a:solidFill>
              </a:rPr>
              <a:t> 30 </a:t>
            </a:r>
            <a:r>
              <a:rPr lang="it-IT" sz="2000" b="1" dirty="0" err="1">
                <a:solidFill>
                  <a:srgbClr val="FFFF00"/>
                </a:solidFill>
              </a:rPr>
              <a:t>cases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after</a:t>
            </a:r>
            <a:r>
              <a:rPr lang="it-IT" sz="2000" b="1" dirty="0">
                <a:solidFill>
                  <a:srgbClr val="FFFF00"/>
                </a:solidFill>
              </a:rPr>
              <a:t> RYGB. </a:t>
            </a:r>
          </a:p>
          <a:p>
            <a:r>
              <a:rPr lang="it-IT" sz="2000" dirty="0"/>
              <a:t>-</a:t>
            </a:r>
            <a:r>
              <a:rPr lang="it-IT" sz="2000" dirty="0" err="1"/>
              <a:t>increasing</a:t>
            </a:r>
            <a:r>
              <a:rPr lang="it-IT" sz="2000" dirty="0"/>
              <a:t> trend (41%) in the </a:t>
            </a:r>
            <a:r>
              <a:rPr lang="it-IT" sz="2000" dirty="0" err="1"/>
              <a:t>number</a:t>
            </a:r>
            <a:r>
              <a:rPr lang="it-IT" sz="2000" dirty="0"/>
              <a:t> of </a:t>
            </a:r>
            <a:r>
              <a:rPr lang="it-IT" sz="2000" dirty="0" err="1"/>
              <a:t>published</a:t>
            </a:r>
            <a:r>
              <a:rPr lang="it-IT" sz="2000" dirty="0"/>
              <a:t> </a:t>
            </a:r>
            <a:r>
              <a:rPr lang="it-IT" sz="2000" dirty="0" err="1"/>
              <a:t>stomach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 </a:t>
            </a:r>
            <a:r>
              <a:rPr lang="it-IT" sz="2000" dirty="0" err="1"/>
              <a:t>patients</a:t>
            </a:r>
            <a:r>
              <a:rPr lang="it-IT" sz="2000" dirty="0"/>
              <a:t> with a </a:t>
            </a:r>
            <a:r>
              <a:rPr lang="it-IT" sz="2000" dirty="0" err="1"/>
              <a:t>previous</a:t>
            </a:r>
            <a:r>
              <a:rPr lang="it-IT" sz="2000" dirty="0"/>
              <a:t> </a:t>
            </a:r>
            <a:r>
              <a:rPr lang="it-IT" sz="2000" dirty="0" err="1"/>
              <a:t>bariatric</a:t>
            </a:r>
            <a:r>
              <a:rPr lang="it-IT" sz="2000" dirty="0"/>
              <a:t> procedure in the last decade (22 </a:t>
            </a:r>
            <a:r>
              <a:rPr lang="it-IT" sz="2000" dirty="0" err="1"/>
              <a:t>cases</a:t>
            </a:r>
            <a:r>
              <a:rPr lang="it-IT" sz="2000" dirty="0"/>
              <a:t> in 2012–2022 versus 13 </a:t>
            </a:r>
            <a:r>
              <a:rPr lang="it-IT" sz="2000" dirty="0" err="1"/>
              <a:t>cases</a:t>
            </a:r>
            <a:r>
              <a:rPr lang="it-IT" sz="2000" dirty="0"/>
              <a:t> </a:t>
            </a:r>
            <a:r>
              <a:rPr lang="it-IT" sz="2000" dirty="0" err="1"/>
              <a:t>before</a:t>
            </a:r>
            <a:r>
              <a:rPr lang="it-IT" sz="2000" dirty="0"/>
              <a:t> 2012)</a:t>
            </a:r>
          </a:p>
          <a:p>
            <a:r>
              <a:rPr lang="it-IT" sz="2000" dirty="0"/>
              <a:t>-</a:t>
            </a:r>
            <a:r>
              <a:rPr lang="it-IT" sz="2000" b="1" dirty="0">
                <a:solidFill>
                  <a:srgbClr val="FFFF00"/>
                </a:solidFill>
              </a:rPr>
              <a:t>Post-bypass </a:t>
            </a:r>
            <a:r>
              <a:rPr lang="it-IT" sz="2000" b="1" dirty="0" err="1">
                <a:solidFill>
                  <a:srgbClr val="FFFF00"/>
                </a:solidFill>
              </a:rPr>
              <a:t>gastric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cancer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was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described</a:t>
            </a:r>
            <a:r>
              <a:rPr lang="it-IT" sz="2000" b="1" dirty="0">
                <a:solidFill>
                  <a:srgbClr val="FFFF00"/>
                </a:solidFill>
              </a:rPr>
              <a:t> in 27 (77%) </a:t>
            </a:r>
            <a:r>
              <a:rPr lang="it-IT" sz="2000" b="1" dirty="0" err="1">
                <a:solidFill>
                  <a:srgbClr val="FFFF00"/>
                </a:solidFill>
              </a:rPr>
              <a:t>cases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dirty="0"/>
              <a:t>in the </a:t>
            </a:r>
            <a:r>
              <a:rPr lang="it-IT" sz="2000" dirty="0" err="1"/>
              <a:t>bypassed</a:t>
            </a:r>
            <a:r>
              <a:rPr lang="it-IT" sz="2000" dirty="0"/>
              <a:t> or </a:t>
            </a:r>
            <a:r>
              <a:rPr lang="it-IT" sz="2000" dirty="0" err="1"/>
              <a:t>excluded</a:t>
            </a:r>
            <a:r>
              <a:rPr lang="it-IT" sz="2000" dirty="0"/>
              <a:t> </a:t>
            </a:r>
            <a:r>
              <a:rPr lang="it-IT" sz="2000" dirty="0" err="1"/>
              <a:t>stomach</a:t>
            </a:r>
            <a:endParaRPr lang="it-IT" sz="2000" dirty="0"/>
          </a:p>
          <a:p>
            <a:r>
              <a:rPr lang="it-IT" sz="2000" dirty="0"/>
              <a:t>--</a:t>
            </a:r>
            <a:r>
              <a:rPr lang="it-IT" sz="2000" dirty="0" err="1"/>
              <a:t>Most</a:t>
            </a:r>
            <a:r>
              <a:rPr lang="it-IT" sz="2000" dirty="0"/>
              <a:t> of the </a:t>
            </a:r>
            <a:r>
              <a:rPr lang="it-IT" sz="2000" dirty="0" err="1"/>
              <a:t>excluded</a:t>
            </a:r>
            <a:r>
              <a:rPr lang="it-IT" sz="2000" dirty="0"/>
              <a:t> </a:t>
            </a:r>
            <a:r>
              <a:rPr lang="it-IT" sz="2000" dirty="0" err="1"/>
              <a:t>stomach</a:t>
            </a:r>
            <a:r>
              <a:rPr lang="it-IT" sz="2000" dirty="0"/>
              <a:t> </a:t>
            </a:r>
            <a:r>
              <a:rPr lang="it-IT" sz="2000" dirty="0" err="1"/>
              <a:t>tumors</a:t>
            </a:r>
            <a:r>
              <a:rPr lang="it-IT" sz="2000" dirty="0"/>
              <a:t> (55%)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identified</a:t>
            </a:r>
            <a:r>
              <a:rPr lang="it-IT" sz="2000" dirty="0"/>
              <a:t> by </a:t>
            </a:r>
            <a:r>
              <a:rPr lang="it-IT" sz="2000" dirty="0" err="1"/>
              <a:t>exploratory</a:t>
            </a:r>
            <a:r>
              <a:rPr lang="it-IT" sz="2000" dirty="0"/>
              <a:t> </a:t>
            </a:r>
            <a:r>
              <a:rPr lang="it-IT" sz="2000" dirty="0" err="1"/>
              <a:t>laparotomy</a:t>
            </a:r>
            <a:r>
              <a:rPr lang="it-IT" sz="2000" dirty="0"/>
              <a:t> or </a:t>
            </a:r>
            <a:r>
              <a:rPr lang="it-IT" sz="2000" dirty="0" err="1"/>
              <a:t>laparoscopy</a:t>
            </a:r>
            <a:endParaRPr lang="it-IT" sz="2000" dirty="0"/>
          </a:p>
          <a:p>
            <a:r>
              <a:rPr lang="it-IT" sz="2000" dirty="0"/>
              <a:t>-In 33.3% of </a:t>
            </a:r>
            <a:r>
              <a:rPr lang="it-IT" sz="2000" dirty="0" err="1"/>
              <a:t>cases</a:t>
            </a:r>
            <a:r>
              <a:rPr lang="it-IT" sz="2000" dirty="0"/>
              <a:t> </a:t>
            </a:r>
            <a:r>
              <a:rPr lang="it-IT" sz="2000" dirty="0" err="1"/>
              <a:t>examined</a:t>
            </a:r>
            <a:r>
              <a:rPr lang="it-IT" sz="2000" dirty="0"/>
              <a:t>, the </a:t>
            </a:r>
            <a:r>
              <a:rPr lang="it-IT" sz="2000" dirty="0" err="1"/>
              <a:t>excluded</a:t>
            </a:r>
            <a:r>
              <a:rPr lang="it-IT" sz="2000" dirty="0"/>
              <a:t> </a:t>
            </a:r>
            <a:r>
              <a:rPr lang="it-IT" sz="2000" dirty="0" err="1"/>
              <a:t>stomach</a:t>
            </a:r>
            <a:r>
              <a:rPr lang="it-IT" sz="2000" dirty="0"/>
              <a:t> </a:t>
            </a:r>
            <a:r>
              <a:rPr lang="it-IT" sz="2000" dirty="0" err="1"/>
              <a:t>could</a:t>
            </a:r>
            <a:r>
              <a:rPr lang="it-IT" sz="2000" dirty="0"/>
              <a:t> be </a:t>
            </a:r>
            <a:r>
              <a:rPr lang="it-IT" sz="2000" dirty="0" err="1"/>
              <a:t>approached</a:t>
            </a:r>
            <a:r>
              <a:rPr lang="it-IT" sz="2000" dirty="0"/>
              <a:t> </a:t>
            </a:r>
            <a:r>
              <a:rPr lang="it-IT" sz="2000" dirty="0" err="1"/>
              <a:t>endoscopically</a:t>
            </a:r>
            <a:r>
              <a:rPr lang="it-IT" sz="2000" dirty="0"/>
              <a:t>. Double-balloon </a:t>
            </a:r>
            <a:r>
              <a:rPr lang="it-IT" sz="2000" dirty="0" err="1"/>
              <a:t>enteroscopy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in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one</a:t>
            </a:r>
            <a:r>
              <a:rPr lang="it-IT" sz="2000" dirty="0"/>
              <a:t> of the </a:t>
            </a:r>
            <a:r>
              <a:rPr lang="it-IT" sz="2000" dirty="0" err="1"/>
              <a:t>cases</a:t>
            </a:r>
            <a:r>
              <a:rPr lang="it-IT" sz="2000" dirty="0"/>
              <a:t> </a:t>
            </a:r>
          </a:p>
          <a:p>
            <a:r>
              <a:rPr lang="it-IT" sz="2000" dirty="0"/>
              <a:t>-</a:t>
            </a:r>
            <a:r>
              <a:rPr lang="it-IT" sz="2000" dirty="0" err="1"/>
              <a:t>Most</a:t>
            </a:r>
            <a:r>
              <a:rPr lang="it-IT" sz="2000" dirty="0"/>
              <a:t> of the </a:t>
            </a:r>
            <a:r>
              <a:rPr lang="it-IT" sz="2000" dirty="0" err="1"/>
              <a:t>tumors</a:t>
            </a:r>
            <a:r>
              <a:rPr lang="it-IT" sz="2000" dirty="0"/>
              <a:t>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adeno</a:t>
            </a:r>
            <a:r>
              <a:rPr lang="it-IT" sz="2000" dirty="0"/>
              <a:t>- </a:t>
            </a:r>
            <a:r>
              <a:rPr lang="it-IT" sz="2000" dirty="0" err="1"/>
              <a:t>carcinomas</a:t>
            </a:r>
            <a:r>
              <a:rPr lang="it-IT" sz="2000" dirty="0"/>
              <a:t> (ADC) (86%), </a:t>
            </a:r>
            <a:r>
              <a:rPr lang="it-IT" sz="2000" dirty="0" err="1"/>
              <a:t>followed</a:t>
            </a:r>
            <a:r>
              <a:rPr lang="it-IT" sz="2000" dirty="0"/>
              <a:t> by </a:t>
            </a:r>
            <a:r>
              <a:rPr lang="it-IT" sz="2000" dirty="0" err="1"/>
              <a:t>gastrointestinal</a:t>
            </a:r>
            <a:r>
              <a:rPr lang="it-IT" sz="2000" dirty="0"/>
              <a:t> </a:t>
            </a:r>
            <a:r>
              <a:rPr lang="it-IT" sz="2000" dirty="0" err="1"/>
              <a:t>stro</a:t>
            </a:r>
            <a:r>
              <a:rPr lang="it-IT" sz="2000" dirty="0"/>
              <a:t>- mal </a:t>
            </a:r>
            <a:r>
              <a:rPr lang="it-IT" sz="2000" dirty="0" err="1"/>
              <a:t>tumors</a:t>
            </a:r>
            <a:r>
              <a:rPr lang="it-IT" sz="2000" dirty="0"/>
              <a:t> (GIST) (6%), diffuse large B-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lymphoma</a:t>
            </a:r>
            <a:r>
              <a:rPr lang="it-IT" sz="2000" dirty="0"/>
              <a:t> (DBCL) (3%), neuroendocrine </a:t>
            </a:r>
            <a:r>
              <a:rPr lang="it-IT" sz="2000" dirty="0" err="1"/>
              <a:t>carcinomas</a:t>
            </a:r>
            <a:r>
              <a:rPr lang="it-IT" sz="2000" dirty="0"/>
              <a:t> (NEC) (3%) and a rare </a:t>
            </a:r>
            <a:r>
              <a:rPr lang="it-IT" sz="2000" dirty="0" err="1"/>
              <a:t>gastric</a:t>
            </a:r>
            <a:r>
              <a:rPr lang="it-IT" sz="2000" dirty="0"/>
              <a:t> </a:t>
            </a:r>
            <a:r>
              <a:rPr lang="it-IT" sz="2000" dirty="0" err="1"/>
              <a:t>linitis</a:t>
            </a:r>
            <a:r>
              <a:rPr lang="it-IT" sz="2000" dirty="0"/>
              <a:t> plastica </a:t>
            </a:r>
            <a:r>
              <a:rPr lang="it-IT" sz="2000" dirty="0" err="1"/>
              <a:t>tumor</a:t>
            </a:r>
            <a:r>
              <a:rPr lang="it-IT" sz="2000" dirty="0"/>
              <a:t> (3%)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identi</a:t>
            </a:r>
            <a:r>
              <a:rPr lang="it-IT" sz="2000" dirty="0"/>
              <a:t>- </a:t>
            </a:r>
            <a:r>
              <a:rPr lang="it-IT" sz="2000" dirty="0" err="1"/>
              <a:t>fied</a:t>
            </a:r>
            <a:r>
              <a:rPr lang="it-IT" sz="2000" dirty="0"/>
              <a:t> </a:t>
            </a:r>
          </a:p>
          <a:p>
            <a:r>
              <a:rPr lang="it-IT" sz="2000" dirty="0"/>
              <a:t>-</a:t>
            </a:r>
            <a:r>
              <a:rPr lang="it-IT" sz="2000" dirty="0" err="1"/>
              <a:t>considerable</a:t>
            </a:r>
            <a:r>
              <a:rPr lang="it-IT" sz="2000" dirty="0"/>
              <a:t> </a:t>
            </a:r>
            <a:r>
              <a:rPr lang="it-IT" sz="2000" dirty="0" err="1"/>
              <a:t>proportion</a:t>
            </a:r>
            <a:r>
              <a:rPr lang="it-IT" sz="2000" dirty="0"/>
              <a:t> of </a:t>
            </a:r>
            <a:r>
              <a:rPr lang="it-IT" sz="2000" dirty="0" err="1"/>
              <a:t>tumors</a:t>
            </a:r>
            <a:r>
              <a:rPr lang="it-IT" sz="2000" dirty="0"/>
              <a:t> with </a:t>
            </a:r>
            <a:r>
              <a:rPr lang="it-IT" sz="2000" b="1" dirty="0" err="1">
                <a:solidFill>
                  <a:srgbClr val="FFFF00"/>
                </a:solidFill>
              </a:rPr>
              <a:t>evidence</a:t>
            </a:r>
            <a:r>
              <a:rPr lang="it-IT" sz="2000" b="1" dirty="0">
                <a:solidFill>
                  <a:srgbClr val="FFFF00"/>
                </a:solidFill>
              </a:rPr>
              <a:t> of </a:t>
            </a:r>
            <a:r>
              <a:rPr lang="it-IT" sz="2000" b="1" dirty="0" err="1">
                <a:solidFill>
                  <a:srgbClr val="FFFF00"/>
                </a:solidFill>
              </a:rPr>
              <a:t>local</a:t>
            </a:r>
            <a:r>
              <a:rPr lang="it-IT" sz="2000" b="1" dirty="0">
                <a:solidFill>
                  <a:srgbClr val="FFFF00"/>
                </a:solidFill>
              </a:rPr>
              <a:t> or </a:t>
            </a:r>
            <a:r>
              <a:rPr lang="it-IT" sz="2000" b="1" dirty="0" err="1">
                <a:solidFill>
                  <a:srgbClr val="FFFF00"/>
                </a:solidFill>
              </a:rPr>
              <a:t>distant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metastasis</a:t>
            </a:r>
            <a:r>
              <a:rPr lang="it-IT" sz="2000" b="1" dirty="0">
                <a:solidFill>
                  <a:srgbClr val="FFFF00"/>
                </a:solidFill>
              </a:rPr>
              <a:t> (47%).</a:t>
            </a:r>
            <a:r>
              <a:rPr lang="it-IT" sz="2000" dirty="0"/>
              <a:t> The </a:t>
            </a:r>
            <a:r>
              <a:rPr lang="it-IT" sz="2000" dirty="0" err="1"/>
              <a:t>mean</a:t>
            </a:r>
            <a:r>
              <a:rPr lang="it-IT" sz="2000" dirty="0"/>
              <a:t> time of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presentation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10.5 </a:t>
            </a:r>
            <a:r>
              <a:rPr lang="it-IT" sz="2000" dirty="0" err="1"/>
              <a:t>years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47566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23432B2B-2F11-6D44-A87B-DD51BB01FBEB}"/>
              </a:ext>
            </a:extLst>
          </p:cNvPr>
          <p:cNvSpPr txBox="1"/>
          <p:nvPr/>
        </p:nvSpPr>
        <p:spPr>
          <a:xfrm>
            <a:off x="2614411" y="526981"/>
            <a:ext cx="7482626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dirty="0" err="1"/>
              <a:t>Risk</a:t>
            </a:r>
            <a:r>
              <a:rPr lang="it-IT" sz="4000" dirty="0"/>
              <a:t> </a:t>
            </a:r>
            <a:r>
              <a:rPr lang="it-IT" sz="4000" dirty="0" err="1"/>
              <a:t>factors</a:t>
            </a:r>
            <a:r>
              <a:rPr lang="it-IT" sz="4000" dirty="0"/>
              <a:t> for </a:t>
            </a:r>
            <a:r>
              <a:rPr lang="it-IT" sz="4000" dirty="0" err="1"/>
              <a:t>gastric</a:t>
            </a:r>
            <a:r>
              <a:rPr lang="it-IT" sz="4000" dirty="0"/>
              <a:t> </a:t>
            </a:r>
            <a:r>
              <a:rPr lang="it-IT" sz="4000" dirty="0" err="1"/>
              <a:t>cancer</a:t>
            </a:r>
            <a:endParaRPr lang="it-IT" sz="4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4B661D7-C886-9A40-9F4D-C60F4780F671}"/>
              </a:ext>
            </a:extLst>
          </p:cNvPr>
          <p:cNvSpPr txBox="1"/>
          <p:nvPr/>
        </p:nvSpPr>
        <p:spPr>
          <a:xfrm>
            <a:off x="433138" y="1327717"/>
            <a:ext cx="10739688" cy="2677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-H. </a:t>
            </a:r>
            <a:r>
              <a:rPr lang="it-IT" sz="2400" dirty="0" err="1" smtClean="0"/>
              <a:t>pilory</a:t>
            </a:r>
            <a:endParaRPr lang="it-IT" sz="2400" dirty="0"/>
          </a:p>
          <a:p>
            <a:r>
              <a:rPr lang="it-IT" sz="2400" dirty="0"/>
              <a:t>-</a:t>
            </a:r>
            <a:r>
              <a:rPr lang="it-IT" sz="2400" dirty="0" err="1"/>
              <a:t>history</a:t>
            </a:r>
            <a:r>
              <a:rPr lang="it-IT" sz="2400" dirty="0"/>
              <a:t> fo </a:t>
            </a:r>
            <a:r>
              <a:rPr lang="it-IT" sz="2400" dirty="0" err="1"/>
              <a:t>gastric</a:t>
            </a:r>
            <a:r>
              <a:rPr lang="it-IT" sz="2400" dirty="0"/>
              <a:t> </a:t>
            </a:r>
            <a:r>
              <a:rPr lang="it-IT" sz="2400" dirty="0" err="1"/>
              <a:t>cancer</a:t>
            </a:r>
            <a:endParaRPr lang="it-IT" sz="2400" dirty="0"/>
          </a:p>
          <a:p>
            <a:r>
              <a:rPr lang="it-IT" sz="2400" dirty="0"/>
              <a:t>-</a:t>
            </a:r>
            <a:r>
              <a:rPr lang="it-IT" sz="2400" dirty="0" err="1"/>
              <a:t>tobacco</a:t>
            </a:r>
            <a:endParaRPr lang="it-IT" sz="2400" dirty="0"/>
          </a:p>
          <a:p>
            <a:r>
              <a:rPr lang="it-IT" sz="2400" dirty="0"/>
              <a:t>-bile </a:t>
            </a:r>
            <a:r>
              <a:rPr lang="it-IT" sz="2400" dirty="0" err="1"/>
              <a:t>reflux</a:t>
            </a:r>
            <a:endParaRPr lang="it-IT" sz="2400" dirty="0"/>
          </a:p>
          <a:p>
            <a:r>
              <a:rPr lang="it-IT" sz="2400" dirty="0"/>
              <a:t>-</a:t>
            </a:r>
            <a:r>
              <a:rPr lang="it-IT" sz="2400" dirty="0" err="1"/>
              <a:t>n</a:t>
            </a:r>
            <a:r>
              <a:rPr lang="it-IT" sz="2400" dirty="0"/>
              <a:t>-nitrosamine</a:t>
            </a:r>
          </a:p>
          <a:p>
            <a:r>
              <a:rPr lang="it-IT" sz="2400" dirty="0"/>
              <a:t>-</a:t>
            </a:r>
            <a:r>
              <a:rPr lang="it-IT" sz="2400" dirty="0" err="1"/>
              <a:t>changes</a:t>
            </a:r>
            <a:r>
              <a:rPr lang="it-IT" sz="2400" dirty="0"/>
              <a:t> in </a:t>
            </a:r>
            <a:r>
              <a:rPr lang="it-IT" sz="2400" dirty="0" err="1"/>
              <a:t>gastric</a:t>
            </a:r>
            <a:r>
              <a:rPr lang="it-IT" sz="2400" dirty="0"/>
              <a:t> and </a:t>
            </a:r>
            <a:r>
              <a:rPr lang="it-IT" sz="2400" dirty="0" err="1"/>
              <a:t>intestinal</a:t>
            </a:r>
            <a:r>
              <a:rPr lang="it-IT" sz="2400" dirty="0"/>
              <a:t> </a:t>
            </a:r>
            <a:r>
              <a:rPr lang="it-IT" sz="2400" dirty="0" err="1"/>
              <a:t>microbiota</a:t>
            </a:r>
            <a:r>
              <a:rPr lang="it-IT" sz="2400" dirty="0"/>
              <a:t> </a:t>
            </a:r>
            <a:r>
              <a:rPr lang="it-IT" sz="2400" dirty="0" err="1"/>
              <a:t>following</a:t>
            </a:r>
            <a:r>
              <a:rPr lang="it-IT" sz="2400" dirty="0"/>
              <a:t> </a:t>
            </a:r>
            <a:r>
              <a:rPr lang="it-IT" sz="2400" dirty="0" err="1"/>
              <a:t>gastric</a:t>
            </a:r>
            <a:r>
              <a:rPr lang="it-IT" sz="2400" dirty="0"/>
              <a:t> bypass </a:t>
            </a:r>
          </a:p>
          <a:p>
            <a:r>
              <a:rPr lang="it-IT" sz="2400" dirty="0" err="1"/>
              <a:t>-obesity</a:t>
            </a:r>
            <a:r>
              <a:rPr lang="it-IT" sz="2400" dirty="0"/>
              <a:t>  (</a:t>
            </a:r>
            <a:r>
              <a:rPr lang="it-IT" sz="2400" dirty="0" err="1"/>
              <a:t>pre-malignant</a:t>
            </a:r>
            <a:r>
              <a:rPr lang="it-IT" sz="2400" dirty="0"/>
              <a:t> </a:t>
            </a:r>
            <a:r>
              <a:rPr lang="it-IT" sz="2400" dirty="0" err="1"/>
              <a:t>molecular</a:t>
            </a:r>
            <a:r>
              <a:rPr lang="it-IT" sz="2400" dirty="0"/>
              <a:t> </a:t>
            </a:r>
            <a:r>
              <a:rPr lang="it-IT" sz="2400" dirty="0" err="1"/>
              <a:t>alteration</a:t>
            </a:r>
            <a:r>
              <a:rPr lang="it-IT" sz="2400" dirty="0"/>
              <a:t> </a:t>
            </a:r>
            <a:r>
              <a:rPr lang="it-IT" sz="2400" dirty="0" err="1" smtClean="0"/>
              <a:t>previous</a:t>
            </a:r>
            <a:r>
              <a:rPr lang="it-IT" sz="2400" dirty="0" smtClean="0"/>
              <a:t> </a:t>
            </a:r>
            <a:r>
              <a:rPr lang="it-IT" sz="2400" dirty="0"/>
              <a:t>to </a:t>
            </a:r>
            <a:r>
              <a:rPr lang="it-IT" sz="2400" dirty="0" err="1"/>
              <a:t>weight</a:t>
            </a:r>
            <a:r>
              <a:rPr lang="it-IT" sz="2400" dirty="0"/>
              <a:t> loss)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CDA7C79-DA0E-DD48-B4AC-CDD76A68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6279" y="4200534"/>
            <a:ext cx="4586363" cy="2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0688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29B8D39B-83E4-184A-94D6-32C4BB8044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572" b="43811"/>
          <a:stretch/>
        </p:blipFill>
        <p:spPr>
          <a:xfrm>
            <a:off x="7744221" y="2126832"/>
            <a:ext cx="3194712" cy="271610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9382556D-67CD-8646-87C0-CD247CF7C7BC}"/>
              </a:ext>
            </a:extLst>
          </p:cNvPr>
          <p:cNvSpPr/>
          <p:nvPr/>
        </p:nvSpPr>
        <p:spPr>
          <a:xfrm>
            <a:off x="728133" y="1324802"/>
            <a:ext cx="7016088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Percutaneous</a:t>
            </a:r>
            <a:r>
              <a:rPr lang="it-IT" b="1" dirty="0"/>
              <a:t> </a:t>
            </a:r>
            <a:r>
              <a:rPr lang="it-IT" b="1" dirty="0" err="1"/>
              <a:t>endoscopic</a:t>
            </a:r>
            <a:r>
              <a:rPr lang="it-IT" b="1" dirty="0"/>
              <a:t> </a:t>
            </a:r>
            <a:r>
              <a:rPr lang="it-IT" b="1" dirty="0" err="1"/>
              <a:t>gastrostomy</a:t>
            </a:r>
            <a:r>
              <a:rPr lang="it-IT" b="1" dirty="0"/>
              <a:t> (PEG), </a:t>
            </a:r>
            <a:r>
              <a:rPr lang="it-IT" b="1" dirty="0" err="1"/>
              <a:t>percutaneous</a:t>
            </a:r>
            <a:r>
              <a:rPr lang="it-IT" b="1" dirty="0"/>
              <a:t> </a:t>
            </a:r>
            <a:r>
              <a:rPr lang="it-IT" b="1" dirty="0" err="1"/>
              <a:t>endoscopic</a:t>
            </a:r>
            <a:r>
              <a:rPr lang="it-IT" b="1" dirty="0"/>
              <a:t> </a:t>
            </a:r>
            <a:r>
              <a:rPr lang="it-IT" b="1" dirty="0" err="1"/>
              <a:t>transgastric</a:t>
            </a:r>
            <a:r>
              <a:rPr lang="it-IT" b="1" dirty="0"/>
              <a:t> </a:t>
            </a:r>
            <a:r>
              <a:rPr lang="it-IT" b="1" dirty="0" err="1"/>
              <a:t>jejunostomy</a:t>
            </a:r>
            <a:r>
              <a:rPr lang="it-IT" b="1" dirty="0"/>
              <a:t> (PEG-J), and </a:t>
            </a:r>
            <a:r>
              <a:rPr lang="it-IT" b="1" dirty="0" err="1"/>
              <a:t>direct</a:t>
            </a:r>
            <a:r>
              <a:rPr lang="it-IT" b="1" dirty="0"/>
              <a:t> </a:t>
            </a:r>
            <a:r>
              <a:rPr lang="it-IT" b="1" dirty="0" err="1"/>
              <a:t>percutaneous</a:t>
            </a:r>
            <a:r>
              <a:rPr lang="it-IT" b="1" dirty="0"/>
              <a:t> </a:t>
            </a:r>
            <a:r>
              <a:rPr lang="it-IT" b="1" dirty="0" err="1"/>
              <a:t>endoscopic</a:t>
            </a:r>
            <a:r>
              <a:rPr lang="it-IT" b="1" dirty="0"/>
              <a:t> </a:t>
            </a:r>
            <a:r>
              <a:rPr lang="it-IT" b="1" dirty="0" err="1"/>
              <a:t>jejunostomy</a:t>
            </a:r>
            <a:r>
              <a:rPr lang="it-IT" b="1" dirty="0"/>
              <a:t> (DPEJ)</a:t>
            </a:r>
          </a:p>
          <a:p>
            <a:r>
              <a:rPr lang="it-IT" b="1" dirty="0">
                <a:solidFill>
                  <a:srgbClr val="FFFF00"/>
                </a:solidFill>
              </a:rPr>
              <a:t>Double balloon </a:t>
            </a:r>
            <a:r>
              <a:rPr lang="it-IT" b="1" dirty="0" err="1">
                <a:solidFill>
                  <a:srgbClr val="FFFF00"/>
                </a:solidFill>
              </a:rPr>
              <a:t>enteroscopy</a:t>
            </a:r>
            <a:endParaRPr lang="it-IT" b="1" dirty="0">
              <a:solidFill>
                <a:srgbClr val="FFFF00"/>
              </a:solidFill>
            </a:endParaRPr>
          </a:p>
          <a:p>
            <a:r>
              <a:rPr lang="it-IT" b="1" dirty="0" err="1"/>
              <a:t>Intragastric</a:t>
            </a:r>
            <a:r>
              <a:rPr lang="it-IT" b="1" dirty="0"/>
              <a:t> single-</a:t>
            </a:r>
            <a:r>
              <a:rPr lang="it-IT" b="1" dirty="0" err="1"/>
              <a:t>port</a:t>
            </a:r>
            <a:r>
              <a:rPr lang="it-IT" b="1" dirty="0"/>
              <a:t> </a:t>
            </a:r>
            <a:r>
              <a:rPr lang="it-IT" b="1" dirty="0" err="1"/>
              <a:t>surgery</a:t>
            </a:r>
            <a:r>
              <a:rPr lang="it-IT" b="1" dirty="0"/>
              <a:t> (IGS) </a:t>
            </a:r>
            <a:r>
              <a:rPr lang="it-IT" b="1" dirty="0" err="1"/>
              <a:t>accesses</a:t>
            </a:r>
            <a:r>
              <a:rPr lang="it-IT" b="1" dirty="0"/>
              <a:t> the </a:t>
            </a:r>
            <a:r>
              <a:rPr lang="it-IT" b="1" dirty="0" err="1"/>
              <a:t>gastric</a:t>
            </a:r>
            <a:r>
              <a:rPr lang="it-IT" b="1" dirty="0"/>
              <a:t> </a:t>
            </a:r>
            <a:r>
              <a:rPr lang="it-IT" b="1" dirty="0" err="1"/>
              <a:t>remnant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125F718-33B2-124D-BEA8-AB1C01FA6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133" y="3367029"/>
            <a:ext cx="5014383" cy="17967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B38B875F-FCF2-FD4C-B623-D9C31E59AB85}"/>
              </a:ext>
            </a:extLst>
          </p:cNvPr>
          <p:cNvSpPr txBox="1"/>
          <p:nvPr/>
        </p:nvSpPr>
        <p:spPr>
          <a:xfrm>
            <a:off x="2775284" y="417095"/>
            <a:ext cx="6288505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400" dirty="0" err="1">
                <a:solidFill>
                  <a:schemeClr val="tx1"/>
                </a:solidFill>
              </a:rPr>
              <a:t>Gastric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remnant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diagnosis</a:t>
            </a:r>
            <a:endParaRPr lang="it-IT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8443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151</TotalTime>
  <Words>741</Words>
  <Application>Microsoft Office PowerPoint</Application>
  <PresentationFormat>Personalizzato</PresentationFormat>
  <Paragraphs>105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RetrospectVTI</vt:lpstr>
      <vt:lpstr>BYPASS GASTRICO CON FUNDECTOMIA E STOMACO ESPLORABILE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Grazie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lorenzo vici</cp:lastModifiedBy>
  <cp:revision>21</cp:revision>
  <dcterms:created xsi:type="dcterms:W3CDTF">2022-02-27T17:36:31Z</dcterms:created>
  <dcterms:modified xsi:type="dcterms:W3CDTF">2024-03-31T07:30:15Z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